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Merriweather" panose="00000500000000000000" pitchFamily="2" charset="0"/>
      <p:regular r:id="rId14"/>
      <p:bold r:id="rId15"/>
    </p:embeddedFont>
    <p:embeddedFont>
      <p:font typeface="Merriweather Light" panose="000004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5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1175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6105525" y="2047637"/>
            <a:ext cx="2358866" cy="300276"/>
          </a:xfrm>
          <a:prstGeom prst="roundRect">
            <a:avLst>
              <a:gd name="adj" fmla="val 19794"/>
            </a:avLst>
          </a:prstGeom>
          <a:solidFill>
            <a:srgbClr val="001D4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211610" y="2100620"/>
            <a:ext cx="2146697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STUDENT ANALYTICS SYSTEM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6105525" y="2398514"/>
            <a:ext cx="7905750" cy="15256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US" sz="4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Placement Risk Modelling &amp; Graduation Estimation</a:t>
            </a:r>
            <a:endParaRPr lang="en-US" sz="4800" dirty="0"/>
          </a:p>
        </p:txBody>
      </p:sp>
      <p:sp>
        <p:nvSpPr>
          <p:cNvPr id="6" name="Text 3"/>
          <p:cNvSpPr/>
          <p:nvPr/>
        </p:nvSpPr>
        <p:spPr>
          <a:xfrm>
            <a:off x="6105525" y="4114324"/>
            <a:ext cx="7905750" cy="485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structured analytical framework for predicting student placement outcomes and estimating graduation timelines using institutional academic data.</a:t>
            </a:r>
            <a:endParaRPr lang="en-US" dirty="0"/>
          </a:p>
        </p:txBody>
      </p:sp>
      <p:sp>
        <p:nvSpPr>
          <p:cNvPr id="7" name="Shape 4"/>
          <p:cNvSpPr/>
          <p:nvPr/>
        </p:nvSpPr>
        <p:spPr>
          <a:xfrm>
            <a:off x="5974912" y="5070931"/>
            <a:ext cx="4061696" cy="2222063"/>
          </a:xfrm>
          <a:prstGeom prst="roundRect">
            <a:avLst>
              <a:gd name="adj" fmla="val 8849"/>
            </a:avLst>
          </a:prstGeom>
          <a:solidFill>
            <a:srgbClr val="609D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6209645" y="5436899"/>
            <a:ext cx="2211110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Overview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211610" y="5884753"/>
            <a:ext cx="3638312" cy="728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Dual-model analytics system addressing two distinct institutional challenges using separate datasets and methodologies.</a:t>
            </a: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10402728" y="5228420"/>
            <a:ext cx="3495199" cy="1312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Pranav Sukale</a:t>
            </a:r>
            <a:endParaRPr lang="en-US" sz="1700" dirty="0"/>
          </a:p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Machine Learning - IP - 11099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10281761" y="5825014"/>
            <a:ext cx="3737134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350" dirty="0"/>
          </a:p>
        </p:txBody>
      </p:sp>
      <p:pic>
        <p:nvPicPr>
          <p:cNvPr id="12" name="Image 0" descr="preencoded.png">
            <a:extLst>
              <a:ext uri="{FF2B5EF4-FFF2-40B4-BE49-F238E27FC236}">
                <a16:creationId xmlns:a16="http://schemas.microsoft.com/office/drawing/2014/main" id="{ABE28DD9-76B5-2214-4DDD-BDD02FC4C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98DE935-D7DA-293F-3C8C-8025BC324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0350" y="7736087"/>
            <a:ext cx="1770049" cy="4652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89464" y="1232773"/>
            <a:ext cx="2105144" cy="368856"/>
          </a:xfrm>
          <a:prstGeom prst="roundRect">
            <a:avLst>
              <a:gd name="adj" fmla="val 18299"/>
            </a:avLst>
          </a:prstGeom>
          <a:noFill/>
          <a:ln w="7620">
            <a:solidFill>
              <a:srgbClr val="609D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317575" y="1300639"/>
            <a:ext cx="184892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STATEMENT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6189464" y="1666994"/>
            <a:ext cx="7737872" cy="1255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Two Distinct Analytical Challenges</a:t>
            </a:r>
            <a:endParaRPr lang="en-US" sz="3950" dirty="0"/>
          </a:p>
        </p:txBody>
      </p:sp>
      <p:sp>
        <p:nvSpPr>
          <p:cNvPr id="6" name="Text 3"/>
          <p:cNvSpPr/>
          <p:nvPr/>
        </p:nvSpPr>
        <p:spPr>
          <a:xfrm>
            <a:off x="6189464" y="3167539"/>
            <a:ext cx="7737872" cy="5826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project addresses two separate problems, each requiring a different dataset and a fundamentally different analytical approach.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189464" y="3934063"/>
            <a:ext cx="7737872" cy="1457206"/>
          </a:xfrm>
          <a:prstGeom prst="roundRect">
            <a:avLst>
              <a:gd name="adj" fmla="val 7530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6166604" y="3934063"/>
            <a:ext cx="91440" cy="1457206"/>
          </a:xfrm>
          <a:prstGeom prst="roundRect">
            <a:avLst>
              <a:gd name="adj" fmla="val 9227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6481762" y="4157782"/>
            <a:ext cx="417766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1 — Placement Prediction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6481762" y="4569619"/>
            <a:ext cx="7221855" cy="5979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Binary classification task: predict whether a student will be placed (</a:t>
            </a:r>
            <a:r>
              <a:rPr lang="en-US" sz="15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</a:t>
            </a: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) or not placed (</a:t>
            </a:r>
            <a:r>
              <a:rPr lang="en-US" sz="15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</a:t>
            </a: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) based on available academic and profile features.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6189464" y="5554742"/>
            <a:ext cx="7737872" cy="1441966"/>
          </a:xfrm>
          <a:prstGeom prst="roundRect">
            <a:avLst>
              <a:gd name="adj" fmla="val 7610"/>
            </a:avLst>
          </a:prstGeom>
          <a:solidFill>
            <a:srgbClr val="09151A">
              <a:alpha val="95000"/>
            </a:srgbClr>
          </a:solidFill>
          <a:ln w="2286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6166604" y="5554742"/>
            <a:ext cx="91440" cy="1441966"/>
          </a:xfrm>
          <a:prstGeom prst="roundRect">
            <a:avLst>
              <a:gd name="adj" fmla="val 9227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481762" y="5778460"/>
            <a:ext cx="439031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2 — Graduation Estimation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6481762" y="6190298"/>
            <a:ext cx="7221855" cy="5826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Timeline calculation task: estimate the expected graduation year for each student based on their current academic year and programme duration.</a:t>
            </a:r>
            <a:endParaRPr lang="en-US" sz="15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8D641E1-513D-AC03-E388-BC6542E68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2803" y="7769874"/>
            <a:ext cx="1681627" cy="4597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6052" y="723900"/>
            <a:ext cx="1736288" cy="416004"/>
          </a:xfrm>
          <a:prstGeom prst="roundRect">
            <a:avLst>
              <a:gd name="adj" fmla="val 18371"/>
            </a:avLst>
          </a:prstGeom>
          <a:solidFill>
            <a:srgbClr val="001D4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Text 1"/>
          <p:cNvSpPr/>
          <p:nvPr/>
        </p:nvSpPr>
        <p:spPr>
          <a:xfrm>
            <a:off x="932498" y="792123"/>
            <a:ext cx="1463397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METHODOLOGY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6052" y="1223724"/>
            <a:ext cx="11178064" cy="710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Placement Model — Analytical Approach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6052" y="2248853"/>
            <a:ext cx="13038296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Multiple modelling techniques were evaluated to ensure robustness and to identify the most reliable signal within the available data.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6052" y="3183731"/>
            <a:ext cx="227409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6052" y="3539728"/>
            <a:ext cx="6414373" cy="3048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796052" y="3714393"/>
            <a:ext cx="3543419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Exploratory Data Analysis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6052" y="4195524"/>
            <a:ext cx="6414373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Distribution checks, class balance review, and feature profiling across the placement dataset.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419975" y="3183731"/>
            <a:ext cx="227409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19975" y="3539728"/>
            <a:ext cx="6414373" cy="3048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7419975" y="3714393"/>
            <a:ext cx="2843093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Correlation Analysis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419975" y="4195524"/>
            <a:ext cx="6414373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Assessed feature-to-target relationships to quantify predictive signal prior to modelling.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6052" y="5274707"/>
            <a:ext cx="227409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6052" y="5630704"/>
            <a:ext cx="6414373" cy="3048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796052" y="5805368"/>
            <a:ext cx="3745587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Training &amp; Selection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96052" y="6286500"/>
            <a:ext cx="6414373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Three algorithms tested: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Logistic Regression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XGBoost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and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CatBoost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— ensuring coverage across linear and ensemble methods.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419975" y="5274707"/>
            <a:ext cx="227409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19975" y="5630704"/>
            <a:ext cx="6414373" cy="3048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7419975" y="5805368"/>
            <a:ext cx="5837992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Threshold Optimisation &amp; Cross Validation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419975" y="6286500"/>
            <a:ext cx="6414373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Decision threshold tuned for class imbalance; k-fold cross validation applied to validate generalisation.</a:t>
            </a:r>
            <a:endParaRPr lang="en-US" sz="175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56FFAE4-B314-AEB3-8E70-786FFA23E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2623" y="7617833"/>
            <a:ext cx="2237777" cy="61176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896666" y="1361480"/>
            <a:ext cx="2159556" cy="339804"/>
          </a:xfrm>
          <a:prstGeom prst="roundRect">
            <a:avLst>
              <a:gd name="adj" fmla="val 19916"/>
            </a:avLst>
          </a:prstGeom>
          <a:solidFill>
            <a:srgbClr val="001D4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Text 1"/>
          <p:cNvSpPr/>
          <p:nvPr/>
        </p:nvSpPr>
        <p:spPr>
          <a:xfrm>
            <a:off x="2082760" y="1466374"/>
            <a:ext cx="1809750" cy="239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RESULTS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896666" y="1701284"/>
            <a:ext cx="9876473" cy="539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Placement Prediction — Findings &amp; Key Insight</a:t>
            </a:r>
            <a:endParaRPr lang="en-US" sz="3400" dirty="0"/>
          </a:p>
        </p:txBody>
      </p:sp>
      <p:sp>
        <p:nvSpPr>
          <p:cNvPr id="5" name="Text 3"/>
          <p:cNvSpPr/>
          <p:nvPr/>
        </p:nvSpPr>
        <p:spPr>
          <a:xfrm>
            <a:off x="1896666" y="2508885"/>
            <a:ext cx="3511629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~65%</a:t>
            </a:r>
            <a:endParaRPr lang="en-US" sz="4450" dirty="0"/>
          </a:p>
        </p:txBody>
      </p:sp>
      <p:sp>
        <p:nvSpPr>
          <p:cNvPr id="6" name="Text 4"/>
          <p:cNvSpPr/>
          <p:nvPr/>
        </p:nvSpPr>
        <p:spPr>
          <a:xfrm>
            <a:off x="2572703" y="3255883"/>
            <a:ext cx="2159556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Accuracy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896666" y="3598307"/>
            <a:ext cx="3511629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Across all three algorithms tested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5559385" y="2508885"/>
            <a:ext cx="3511629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0.52</a:t>
            </a:r>
            <a:endParaRPr lang="en-US" sz="4450" dirty="0"/>
          </a:p>
        </p:txBody>
      </p:sp>
      <p:sp>
        <p:nvSpPr>
          <p:cNvPr id="9" name="Text 7"/>
          <p:cNvSpPr/>
          <p:nvPr/>
        </p:nvSpPr>
        <p:spPr>
          <a:xfrm>
            <a:off x="6235422" y="3255883"/>
            <a:ext cx="2159556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ROC-AUC Score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559385" y="3598307"/>
            <a:ext cx="3511629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Near-random discriminative ability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9222105" y="2508885"/>
            <a:ext cx="3511629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66%</a:t>
            </a:r>
            <a:endParaRPr lang="en-US" sz="4450" dirty="0"/>
          </a:p>
        </p:txBody>
      </p:sp>
      <p:sp>
        <p:nvSpPr>
          <p:cNvPr id="12" name="Text 10"/>
          <p:cNvSpPr/>
          <p:nvPr/>
        </p:nvSpPr>
        <p:spPr>
          <a:xfrm>
            <a:off x="9898142" y="3255883"/>
            <a:ext cx="2159556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Majority Class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9222105" y="3598307"/>
            <a:ext cx="3511629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Students labelled as not placed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1940481" y="4271064"/>
            <a:ext cx="2159556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Critical Insight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1940481" y="4709990"/>
            <a:ext cx="10837069" cy="469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dataset exhibits </a:t>
            </a: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weak feature-to-target correlation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 High-impact predictors typically required for placement modelling were absent: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896664" y="5400495"/>
            <a:ext cx="10837069" cy="1066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Internship experience</a:t>
            </a:r>
            <a:endParaRPr lang="en-US" sz="1750" dirty="0"/>
          </a:p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Coding assessment scores</a:t>
            </a:r>
            <a:endParaRPr lang="en-US" sz="1750" dirty="0"/>
          </a:p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Interview performance ratings</a:t>
            </a:r>
            <a:endParaRPr lang="en-US" sz="1750" dirty="0"/>
          </a:p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Resume quality evaluation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1896666" y="6672858"/>
            <a:ext cx="10837069" cy="594003"/>
          </a:xfrm>
          <a:prstGeom prst="roundRect">
            <a:avLst>
              <a:gd name="adj" fmla="val 12216"/>
            </a:avLst>
          </a:prstGeom>
          <a:solidFill>
            <a:srgbClr val="001D4D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425" y="6513909"/>
            <a:ext cx="215860" cy="172760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2491739" y="6868120"/>
            <a:ext cx="10102929" cy="234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dataset does not statistically support high-accuracy placement prediction in its current form.</a:t>
            </a:r>
            <a:endParaRPr lang="en-US" sz="13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6E8D806-C8D2-77D8-3444-BD46E0518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4668" y="7648569"/>
            <a:ext cx="2001311" cy="5471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43387" y="1537454"/>
            <a:ext cx="2267307" cy="339328"/>
          </a:xfrm>
          <a:prstGeom prst="roundRect">
            <a:avLst>
              <a:gd name="adj" fmla="val 18589"/>
            </a:avLst>
          </a:prstGeom>
          <a:noFill/>
          <a:ln w="7620">
            <a:solidFill>
              <a:srgbClr val="609D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263640" y="1601391"/>
            <a:ext cx="2026801" cy="211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1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GRADUATION ESTIMATION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6143387" y="1933813"/>
            <a:ext cx="7827169" cy="586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Rule-Based Timeline Calculation</a:t>
            </a:r>
            <a:endParaRPr lang="en-US" sz="3650" dirty="0"/>
          </a:p>
        </p:txBody>
      </p:sp>
      <p:sp>
        <p:nvSpPr>
          <p:cNvPr id="6" name="Text 3"/>
          <p:cNvSpPr/>
          <p:nvPr/>
        </p:nvSpPr>
        <p:spPr>
          <a:xfrm>
            <a:off x="6143387" y="2734508"/>
            <a:ext cx="7830026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Graduation estimation is </a:t>
            </a:r>
            <a:r>
              <a:rPr lang="en-US" sz="14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not a machine learning problem</a:t>
            </a: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 It is a deterministic, rule-based calculation grounded in programme structure and each student's current academic standing.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143387" y="3688437"/>
            <a:ext cx="3843576" cy="1562695"/>
          </a:xfrm>
          <a:prstGeom prst="roundRect">
            <a:avLst>
              <a:gd name="adj" fmla="val 504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6338649" y="3883700"/>
            <a:ext cx="2372558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Input: Academic Year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338649" y="4262557"/>
            <a:ext cx="3453051" cy="5288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Student's current year in programme (Year 1 through Year 4)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10129718" y="3688437"/>
            <a:ext cx="3843695" cy="1562695"/>
          </a:xfrm>
          <a:prstGeom prst="roundRect">
            <a:avLst>
              <a:gd name="adj" fmla="val 504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324981" y="3883700"/>
            <a:ext cx="2595324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Input: Academic Status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10324981" y="4262557"/>
            <a:ext cx="3453170" cy="793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Current enrolment and progression status within the undergraduate programme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143387" y="5393888"/>
            <a:ext cx="7830026" cy="1298258"/>
          </a:xfrm>
          <a:prstGeom prst="roundRect">
            <a:avLst>
              <a:gd name="adj" fmla="val 607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6338649" y="5589151"/>
            <a:ext cx="3607356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Assumption: 4-Year Programme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6338649" y="5968008"/>
            <a:ext cx="7439501" cy="5288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Standard undergraduate duration of 4 academic years used as the baseline for all calculations</a:t>
            </a:r>
            <a:endParaRPr lang="en-US" sz="14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6DF893D-5C2E-3FFA-95D6-E923420A4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9557" y="7412328"/>
            <a:ext cx="2200843" cy="8172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8556" y="732234"/>
            <a:ext cx="2280166" cy="438745"/>
          </a:xfrm>
          <a:prstGeom prst="roundRect">
            <a:avLst>
              <a:gd name="adj" fmla="val 18131"/>
            </a:avLst>
          </a:prstGeom>
          <a:solidFill>
            <a:srgbClr val="001D4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Text 1"/>
          <p:cNvSpPr/>
          <p:nvPr/>
        </p:nvSpPr>
        <p:spPr>
          <a:xfrm>
            <a:off x="970598" y="803196"/>
            <a:ext cx="1996083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CALCULATION LOGIC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8556" y="1261705"/>
            <a:ext cx="12973288" cy="14794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Graduation Year — Formula &amp; Reference Table</a:t>
            </a:r>
            <a:endParaRPr lang="en-US" sz="4650" dirty="0"/>
          </a:p>
        </p:txBody>
      </p:sp>
      <p:sp>
        <p:nvSpPr>
          <p:cNvPr id="5" name="Shape 3"/>
          <p:cNvSpPr/>
          <p:nvPr/>
        </p:nvSpPr>
        <p:spPr>
          <a:xfrm>
            <a:off x="658178" y="3081695"/>
            <a:ext cx="6538674" cy="4415671"/>
          </a:xfrm>
          <a:prstGeom prst="roundRect">
            <a:avLst>
              <a:gd name="adj" fmla="val 3860"/>
            </a:avLst>
          </a:prstGeom>
          <a:solidFill>
            <a:srgbClr val="041938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894874" y="3308747"/>
            <a:ext cx="2959298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Formulae Applied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894874" y="3905726"/>
            <a:ext cx="6065282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Remaining Years</a:t>
            </a: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= 4 − Academic Year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94874" y="4480917"/>
            <a:ext cx="6065282" cy="741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Estimated Graduation Year</a:t>
            </a: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= Current Year + Remaining Years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94874" y="5426988"/>
            <a:ext cx="6065282" cy="741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Results are exported to a structured Excel output file for institutional use and downstream reporting.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1547" y="3308747"/>
            <a:ext cx="3777734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Reference Output Example</a:t>
            </a:r>
            <a:endParaRPr lang="en-US" sz="2300" dirty="0"/>
          </a:p>
        </p:txBody>
      </p:sp>
      <p:sp>
        <p:nvSpPr>
          <p:cNvPr id="11" name="Shape 9"/>
          <p:cNvSpPr/>
          <p:nvPr/>
        </p:nvSpPr>
        <p:spPr>
          <a:xfrm>
            <a:off x="7611547" y="3934063"/>
            <a:ext cx="6197918" cy="3307913"/>
          </a:xfrm>
          <a:prstGeom prst="roundRect">
            <a:avLst>
              <a:gd name="adj" fmla="val 300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10"/>
          <p:cNvSpPr/>
          <p:nvPr/>
        </p:nvSpPr>
        <p:spPr>
          <a:xfrm>
            <a:off x="7619167" y="3941683"/>
            <a:ext cx="6182678" cy="6585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855863" y="4085511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Academic Year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0951012" y="4085511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Est. Graduation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7619167" y="4600218"/>
            <a:ext cx="6182678" cy="6585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7855863" y="4744045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Year 1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10951012" y="4744045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2027</a:t>
            </a:r>
            <a:endParaRPr lang="en-US" sz="1850" dirty="0"/>
          </a:p>
        </p:txBody>
      </p:sp>
      <p:sp>
        <p:nvSpPr>
          <p:cNvPr id="18" name="Shape 16"/>
          <p:cNvSpPr/>
          <p:nvPr/>
        </p:nvSpPr>
        <p:spPr>
          <a:xfrm>
            <a:off x="7619167" y="5258753"/>
            <a:ext cx="6182678" cy="6585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7"/>
          <p:cNvSpPr/>
          <p:nvPr/>
        </p:nvSpPr>
        <p:spPr>
          <a:xfrm>
            <a:off x="7855863" y="5402580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Year 2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10951012" y="5402580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2026</a:t>
            </a:r>
            <a:endParaRPr lang="en-US" sz="1850" dirty="0"/>
          </a:p>
        </p:txBody>
      </p:sp>
      <p:sp>
        <p:nvSpPr>
          <p:cNvPr id="21" name="Shape 19"/>
          <p:cNvSpPr/>
          <p:nvPr/>
        </p:nvSpPr>
        <p:spPr>
          <a:xfrm>
            <a:off x="7619167" y="5917287"/>
            <a:ext cx="6182678" cy="6585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7855863" y="6061115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Year 3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10951012" y="6061115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2025</a:t>
            </a:r>
            <a:endParaRPr lang="en-US" sz="1850" dirty="0"/>
          </a:p>
        </p:txBody>
      </p:sp>
      <p:sp>
        <p:nvSpPr>
          <p:cNvPr id="24" name="Shape 22"/>
          <p:cNvSpPr/>
          <p:nvPr/>
        </p:nvSpPr>
        <p:spPr>
          <a:xfrm>
            <a:off x="7619167" y="6575822"/>
            <a:ext cx="6182678" cy="6585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Text 23"/>
          <p:cNvSpPr/>
          <p:nvPr/>
        </p:nvSpPr>
        <p:spPr>
          <a:xfrm>
            <a:off x="7855863" y="6719649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Year 4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10951012" y="6719649"/>
            <a:ext cx="2614136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2024</a:t>
            </a:r>
            <a:endParaRPr lang="en-US" sz="185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4CC1FD8-BA68-C22F-93CF-1B54010CC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8088" y="7631404"/>
            <a:ext cx="2188135" cy="59819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23623" y="1837730"/>
            <a:ext cx="2901315" cy="326708"/>
          </a:xfrm>
          <a:prstGeom prst="roundRect">
            <a:avLst>
              <a:gd name="adj" fmla="val 18727"/>
            </a:avLst>
          </a:prstGeom>
          <a:noFill/>
          <a:ln w="7620">
            <a:solidFill>
              <a:srgbClr val="609D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6240423" y="1899880"/>
            <a:ext cx="2667714" cy="202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100" dirty="0">
                <a:solidFill>
                  <a:srgbClr val="609D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 &amp; RECOMMENDATIONS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6123623" y="2218134"/>
            <a:ext cx="5676305" cy="568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Summary &amp; Path Forward</a:t>
            </a:r>
            <a:endParaRPr lang="en-US" sz="3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91845" y="2994005"/>
            <a:ext cx="273129" cy="2731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15363" y="2988469"/>
            <a:ext cx="5290661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Placement Prediction — Limited by Data Quality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715363" y="3353514"/>
            <a:ext cx="7277814" cy="506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performance is constrained by weak predictive signal. An </a:t>
            </a:r>
            <a:r>
              <a:rPr lang="en-US" sz="1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ethical modelling approach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was maintained — no artificial labels or data inflation applied.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91845" y="4133671"/>
            <a:ext cx="273129" cy="2731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715363" y="4128135"/>
            <a:ext cx="5724525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Graduation Estimation — Successfully Implemented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6715363" y="4493181"/>
            <a:ext cx="7277814" cy="506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Rule-based logic reliably computes expected graduation timelines. All outputs stored in structured Excel files ready for institutional use.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91845" y="5273338"/>
            <a:ext cx="273129" cy="27312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715363" y="5267801"/>
            <a:ext cx="472999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Recommendation — Enrich the Feature Set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6715363" y="5632847"/>
            <a:ext cx="7277814" cy="759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 meaningful placement prediction, institutions should collect </a:t>
            </a:r>
            <a:r>
              <a:rPr lang="en-US" sz="1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performance-based features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: internship records, coding scores, interview ratings, and resume assessments.</a:t>
            </a:r>
            <a:endParaRPr lang="en-US" sz="1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ACA433B-93FF-4D7A-F915-695EEAA654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78655" y="7708616"/>
            <a:ext cx="1751745" cy="4788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562</Words>
  <Application>Microsoft Office PowerPoint</Application>
  <PresentationFormat>Custom</PresentationFormat>
  <Paragraphs>88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Consolas</vt:lpstr>
      <vt:lpstr>Merriweather Light</vt:lpstr>
      <vt:lpstr>Arial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Santosh</dc:creator>
  <cp:lastModifiedBy>SUKALE PRANAV SANTOSH</cp:lastModifiedBy>
  <cp:revision>4</cp:revision>
  <dcterms:created xsi:type="dcterms:W3CDTF">2026-02-21T17:40:39Z</dcterms:created>
  <dcterms:modified xsi:type="dcterms:W3CDTF">2026-02-21T17:49:10Z</dcterms:modified>
</cp:coreProperties>
</file>